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6" r:id="rId2"/>
    <p:sldId id="257" r:id="rId3"/>
    <p:sldId id="258" r:id="rId4"/>
    <p:sldId id="260" r:id="rId5"/>
    <p:sldId id="261" r:id="rId6"/>
    <p:sldId id="262" r:id="rId7"/>
    <p:sldId id="263" r:id="rId8"/>
    <p:sldId id="259"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86942" autoAdjust="0"/>
  </p:normalViewPr>
  <p:slideViewPr>
    <p:cSldViewPr snapToGrid="0">
      <p:cViewPr varScale="1">
        <p:scale>
          <a:sx n="63" d="100"/>
          <a:sy n="63" d="100"/>
        </p:scale>
        <p:origin x="-1020"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7A82B9-400A-4F38-9E20-CB6FF090A2F4}" type="datetimeFigureOut">
              <a:rPr lang="en-US" smtClean="0"/>
              <a:pPr/>
              <a:t>9/7/2020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4D500-5602-4AD6-970D-DF0341444523}" type="slidenum">
              <a:rPr lang="en-US" smtClean="0"/>
              <a:pPr/>
              <a:t>‹#›</a:t>
            </a:fld>
            <a:endParaRPr lang="en-US" dirty="0"/>
          </a:p>
        </p:txBody>
      </p:sp>
    </p:spTree>
    <p:extLst>
      <p:ext uri="{BB962C8B-B14F-4D97-AF65-F5344CB8AC3E}">
        <p14:creationId xmlns="" xmlns:p14="http://schemas.microsoft.com/office/powerpoint/2010/main" val="3135941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This presentation will focus on air pollution as one of the significant causes of mortality and morbidity from GBDS. Specifically, it will focus on China's COPD prevalence, giving evidence that it is a significant health issue. It will also discuss risk factors resulting in COPD and ways to control the problem, in line with the SDGs.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604D500-5602-4AD6-970D-DF0341444523}" type="slidenum">
              <a:rPr lang="en-US" smtClean="0"/>
              <a:pPr/>
              <a:t>2</a:t>
            </a:fld>
            <a:endParaRPr lang="en-US" dirty="0"/>
          </a:p>
        </p:txBody>
      </p:sp>
    </p:spTree>
    <p:extLst>
      <p:ext uri="{BB962C8B-B14F-4D97-AF65-F5344CB8AC3E}">
        <p14:creationId xmlns="" xmlns:p14="http://schemas.microsoft.com/office/powerpoint/2010/main" val="2820043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E101A"/>
                </a:solidFill>
                <a:effectLst/>
                <a:latin typeface="Times New Roman" panose="02020603050405020304" pitchFamily="18" charset="0"/>
                <a:ea typeface="Times New Roman" panose="02020603050405020304" pitchFamily="18" charset="0"/>
              </a:rPr>
              <a:t>Air pollution is a global public health concern China included due to the high exposure to harmful gases. It has adverse effects on human health, leading to deaths and disease burdens, especially related to the respiratory. For example, Chronic Obstructive Pulmonary Disease in China.</a:t>
            </a:r>
            <a:endParaRPr lang="en-US" dirty="0"/>
          </a:p>
        </p:txBody>
      </p:sp>
      <p:sp>
        <p:nvSpPr>
          <p:cNvPr id="4" name="Slide Number Placeholder 3"/>
          <p:cNvSpPr>
            <a:spLocks noGrp="1"/>
          </p:cNvSpPr>
          <p:nvPr>
            <p:ph type="sldNum" sz="quarter" idx="5"/>
          </p:nvPr>
        </p:nvSpPr>
        <p:spPr/>
        <p:txBody>
          <a:bodyPr/>
          <a:lstStyle/>
          <a:p>
            <a:fld id="{D604D500-5602-4AD6-970D-DF0341444523}" type="slidenum">
              <a:rPr lang="en-US" smtClean="0"/>
              <a:pPr/>
              <a:t>3</a:t>
            </a:fld>
            <a:endParaRPr lang="en-US" dirty="0"/>
          </a:p>
        </p:txBody>
      </p:sp>
    </p:spTree>
    <p:extLst>
      <p:ext uri="{BB962C8B-B14F-4D97-AF65-F5344CB8AC3E}">
        <p14:creationId xmlns="" xmlns:p14="http://schemas.microsoft.com/office/powerpoint/2010/main" val="1112454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Many people develop COPD associated conditions from air pollution in China. Especially since it is one of the leading causes of death from all different types of pollution. For instance, COPD forms 100% of all deaths from ambient ozone pollution-related deaths. It influences both the people's health and the country's financial composition due to the spending incurred when treating and managing the health issue.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604D500-5602-4AD6-970D-DF0341444523}" type="slidenum">
              <a:rPr lang="en-US" smtClean="0"/>
              <a:pPr/>
              <a:t>4</a:t>
            </a:fld>
            <a:endParaRPr lang="en-US" dirty="0"/>
          </a:p>
        </p:txBody>
      </p:sp>
    </p:spTree>
    <p:extLst>
      <p:ext uri="{BB962C8B-B14F-4D97-AF65-F5344CB8AC3E}">
        <p14:creationId xmlns="" xmlns:p14="http://schemas.microsoft.com/office/powerpoint/2010/main" val="2939841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E101A"/>
                </a:solidFill>
                <a:effectLst/>
                <a:latin typeface="Times New Roman" panose="02020603050405020304" pitchFamily="18" charset="0"/>
                <a:ea typeface="Times New Roman" panose="02020603050405020304" pitchFamily="18" charset="0"/>
              </a:rPr>
              <a:t>Apart from exposure to air pollution from different sources such as tobacco, there are various other risk factors such as low BMI, age, and gender. Research shows that COPD is more prevalent in men than in women.</a:t>
            </a:r>
            <a:endParaRPr lang="en-US" dirty="0"/>
          </a:p>
        </p:txBody>
      </p:sp>
      <p:sp>
        <p:nvSpPr>
          <p:cNvPr id="4" name="Slide Number Placeholder 3"/>
          <p:cNvSpPr>
            <a:spLocks noGrp="1"/>
          </p:cNvSpPr>
          <p:nvPr>
            <p:ph type="sldNum" sz="quarter" idx="5"/>
          </p:nvPr>
        </p:nvSpPr>
        <p:spPr/>
        <p:txBody>
          <a:bodyPr/>
          <a:lstStyle/>
          <a:p>
            <a:fld id="{D604D500-5602-4AD6-970D-DF0341444523}" type="slidenum">
              <a:rPr lang="en-US" smtClean="0"/>
              <a:pPr/>
              <a:t>5</a:t>
            </a:fld>
            <a:endParaRPr lang="en-US" dirty="0"/>
          </a:p>
        </p:txBody>
      </p:sp>
    </p:spTree>
    <p:extLst>
      <p:ext uri="{BB962C8B-B14F-4D97-AF65-F5344CB8AC3E}">
        <p14:creationId xmlns="" xmlns:p14="http://schemas.microsoft.com/office/powerpoint/2010/main" val="1111761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Various assumptions have been used in the data used, which will result in gaps. For instance, the ground monitoring of PM2.5 is based on estimations of measurements. Data used to estimate the disease burden is based on information from the province level; therefore, there could be variations in the province's counties.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604D500-5602-4AD6-970D-DF0341444523}" type="slidenum">
              <a:rPr lang="en-US" smtClean="0"/>
              <a:pPr/>
              <a:t>6</a:t>
            </a:fld>
            <a:endParaRPr lang="en-US" dirty="0"/>
          </a:p>
        </p:txBody>
      </p:sp>
    </p:spTree>
    <p:extLst>
      <p:ext uri="{BB962C8B-B14F-4D97-AF65-F5344CB8AC3E}">
        <p14:creationId xmlns="" xmlns:p14="http://schemas.microsoft.com/office/powerpoint/2010/main" val="3584615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E101A"/>
                </a:solidFill>
                <a:effectLst/>
                <a:latin typeface="Times New Roman" panose="02020603050405020304" pitchFamily="18" charset="0"/>
                <a:ea typeface="Times New Roman" panose="02020603050405020304" pitchFamily="18" charset="0"/>
              </a:rPr>
              <a:t>Social and economic activities are the leading causes of air pollution that translate to the development of COPD. Therefore, utilizing the availability of opportunities socially and economically should help control COPD. For example, the use of environmentally friendly sources of energy.</a:t>
            </a:r>
            <a:endParaRPr lang="en-US" dirty="0"/>
          </a:p>
        </p:txBody>
      </p:sp>
      <p:sp>
        <p:nvSpPr>
          <p:cNvPr id="4" name="Slide Number Placeholder 3"/>
          <p:cNvSpPr>
            <a:spLocks noGrp="1"/>
          </p:cNvSpPr>
          <p:nvPr>
            <p:ph type="sldNum" sz="quarter" idx="5"/>
          </p:nvPr>
        </p:nvSpPr>
        <p:spPr/>
        <p:txBody>
          <a:bodyPr/>
          <a:lstStyle/>
          <a:p>
            <a:fld id="{D604D500-5602-4AD6-970D-DF0341444523}" type="slidenum">
              <a:rPr lang="en-US" smtClean="0"/>
              <a:pPr/>
              <a:t>7</a:t>
            </a:fld>
            <a:endParaRPr lang="en-US" dirty="0"/>
          </a:p>
        </p:txBody>
      </p:sp>
    </p:spTree>
    <p:extLst>
      <p:ext uri="{BB962C8B-B14F-4D97-AF65-F5344CB8AC3E}">
        <p14:creationId xmlns="" xmlns:p14="http://schemas.microsoft.com/office/powerpoint/2010/main" val="3103054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lang="en-US" sz="1800" dirty="0">
                <a:solidFill>
                  <a:srgbClr val="0E101A"/>
                </a:solidFill>
                <a:effectLst/>
                <a:latin typeface="Times New Roman" panose="02020603050405020304" pitchFamily="18" charset="0"/>
                <a:ea typeface="Times New Roman" panose="02020603050405020304" pitchFamily="18" charset="0"/>
                <a:cs typeface="Times New Roman" panose="02020603050405020304" pitchFamily="18" charset="0"/>
              </a:rPr>
              <a:t>Due to the various negative impacts, it is essential to develop mitigation strategies that reduce the production of these harmful gases. For instance, finding alternative sources of energy other than solid cooking fuels.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604D500-5602-4AD6-970D-DF0341444523}" type="slidenum">
              <a:rPr lang="en-US" smtClean="0"/>
              <a:pPr/>
              <a:t>8</a:t>
            </a:fld>
            <a:endParaRPr lang="en-US" dirty="0"/>
          </a:p>
        </p:txBody>
      </p:sp>
    </p:spTree>
    <p:extLst>
      <p:ext uri="{BB962C8B-B14F-4D97-AF65-F5344CB8AC3E}">
        <p14:creationId xmlns="" xmlns:p14="http://schemas.microsoft.com/office/powerpoint/2010/main" val="29676822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9/7/2020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pPr/>
              <a:t>9/7/2020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pPr/>
              <a:t>9/7/2020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pPr/>
              <a:t>9/7/2020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pPr/>
              <a:t>9/7/2020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pPr/>
              <a:t>9/7/2020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pPr/>
              <a:t>9/7/2020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pPr/>
              <a:t>9/7/2020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dirty="0"/>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pPr/>
              <a:t>9/7/2020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pPr/>
              <a:t>9/7/2020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pPr/>
              <a:t>9/7/2020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pPr/>
              <a:t>9/7/2020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pPr/>
              <a:t>9/7/2020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pPr/>
              <a:t>9/7/2020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pPr/>
              <a:t>9/7/2020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pPr/>
              <a:t>9/7/2020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pPr/>
              <a:t>9/7/2020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pPr/>
              <a:t>9/7/2020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9CCB7B-0557-480C-9EA4-E7997243B5CB}"/>
              </a:ext>
            </a:extLst>
          </p:cNvPr>
          <p:cNvSpPr>
            <a:spLocks noGrp="1"/>
          </p:cNvSpPr>
          <p:nvPr>
            <p:ph type="ctrTitle"/>
          </p:nvPr>
        </p:nvSpPr>
        <p:spPr>
          <a:xfrm>
            <a:off x="1414035" y="1158239"/>
            <a:ext cx="8825658" cy="1988461"/>
          </a:xfrm>
        </p:spPr>
        <p:txBody>
          <a:bodyPr/>
          <a:lstStyle/>
          <a:p>
            <a:pPr algn="ctr"/>
            <a:r>
              <a:rPr lang="en-US" dirty="0"/>
              <a:t>Evaluating a Global Health Issue</a:t>
            </a:r>
          </a:p>
        </p:txBody>
      </p:sp>
      <p:sp>
        <p:nvSpPr>
          <p:cNvPr id="3" name="Subtitle 2">
            <a:extLst>
              <a:ext uri="{FF2B5EF4-FFF2-40B4-BE49-F238E27FC236}">
                <a16:creationId xmlns="" xmlns:a16="http://schemas.microsoft.com/office/drawing/2014/main" id="{DCC75E07-E729-4E7A-B59D-B0FD6DA39AE7}"/>
              </a:ext>
            </a:extLst>
          </p:cNvPr>
          <p:cNvSpPr>
            <a:spLocks noGrp="1"/>
          </p:cNvSpPr>
          <p:nvPr>
            <p:ph type="subTitle" idx="1"/>
          </p:nvPr>
        </p:nvSpPr>
        <p:spPr>
          <a:xfrm>
            <a:off x="1490235" y="4023360"/>
            <a:ext cx="8825658" cy="1447800"/>
          </a:xfrm>
        </p:spPr>
        <p:txBody>
          <a:bodyPr>
            <a:normAutofit fontScale="92500" lnSpcReduction="10000"/>
          </a:bodyPr>
          <a:lstStyle/>
          <a:p>
            <a:pPr algn="ctr"/>
            <a:endParaRPr lang="en-US" dirty="0" smtClean="0"/>
          </a:p>
          <a:p>
            <a:pPr algn="ctr"/>
            <a:endParaRPr lang="en-US" dirty="0" smtClean="0"/>
          </a:p>
          <a:p>
            <a:pPr algn="ctr"/>
            <a:r>
              <a:rPr lang="en-US" dirty="0" smtClean="0"/>
              <a:t>Institution </a:t>
            </a:r>
            <a:r>
              <a:rPr lang="en-US" dirty="0"/>
              <a:t>affiliation:</a:t>
            </a:r>
          </a:p>
          <a:p>
            <a:pPr algn="ctr"/>
            <a:r>
              <a:rPr lang="en-US" dirty="0" smtClean="0"/>
              <a:t>Name:</a:t>
            </a:r>
            <a:endParaRPr lang="en-US" dirty="0"/>
          </a:p>
        </p:txBody>
      </p:sp>
    </p:spTree>
    <p:extLst>
      <p:ext uri="{BB962C8B-B14F-4D97-AF65-F5344CB8AC3E}">
        <p14:creationId xmlns="" xmlns:p14="http://schemas.microsoft.com/office/powerpoint/2010/main" val="369669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F4524F-7168-4DBC-95F2-690B6A9D9673}"/>
              </a:ext>
            </a:extLst>
          </p:cNvPr>
          <p:cNvSpPr>
            <a:spLocks noGrp="1"/>
          </p:cNvSpPr>
          <p:nvPr>
            <p:ph type="title"/>
          </p:nvPr>
        </p:nvSpPr>
        <p:spPr/>
        <p:txBody>
          <a:bodyPr/>
          <a:lstStyle/>
          <a:p>
            <a:r>
              <a:rPr lang="en-US" dirty="0"/>
              <a:t>Objectives </a:t>
            </a:r>
          </a:p>
        </p:txBody>
      </p:sp>
      <p:sp>
        <p:nvSpPr>
          <p:cNvPr id="3" name="Content Placeholder 2">
            <a:extLst>
              <a:ext uri="{FF2B5EF4-FFF2-40B4-BE49-F238E27FC236}">
                <a16:creationId xmlns="" xmlns:a16="http://schemas.microsoft.com/office/drawing/2014/main" id="{6ECD153A-CFD5-48C1-BBD6-B6F216103493}"/>
              </a:ext>
            </a:extLst>
          </p:cNvPr>
          <p:cNvSpPr>
            <a:spLocks noGrp="1"/>
          </p:cNvSpPr>
          <p:nvPr>
            <p:ph idx="1"/>
          </p:nvPr>
        </p:nvSpPr>
        <p:spPr/>
        <p:txBody>
          <a:bodyPr/>
          <a:lstStyle/>
          <a:p>
            <a:r>
              <a:rPr lang="en-US" sz="1800" dirty="0">
                <a:solidFill>
                  <a:srgbClr val="0E101A"/>
                </a:solidFill>
                <a:effectLst/>
                <a:ea typeface="Times New Roman" panose="02020603050405020304" pitchFamily="18" charset="0"/>
                <a:cs typeface="Times New Roman" panose="02020603050405020304" pitchFamily="18" charset="0"/>
              </a:rPr>
              <a:t>Describe air pollution as a cause of mortality and morbidity from GBDS.</a:t>
            </a:r>
          </a:p>
          <a:p>
            <a:r>
              <a:rPr lang="en-US" sz="1800" dirty="0">
                <a:solidFill>
                  <a:srgbClr val="0E101A"/>
                </a:solidFill>
                <a:effectLst/>
                <a:ea typeface="Times New Roman" panose="02020603050405020304" pitchFamily="18" charset="0"/>
                <a:cs typeface="Times New Roman" panose="02020603050405020304" pitchFamily="18" charset="0"/>
              </a:rPr>
              <a:t>Explain chronic obstructive pulmonary disease (COPD) based in China.</a:t>
            </a:r>
          </a:p>
          <a:p>
            <a:r>
              <a:rPr lang="en-US" sz="1800" dirty="0">
                <a:solidFill>
                  <a:srgbClr val="0E101A"/>
                </a:solidFill>
                <a:effectLst/>
                <a:ea typeface="Times New Roman" panose="02020603050405020304" pitchFamily="18" charset="0"/>
                <a:cs typeface="Times New Roman" panose="02020603050405020304" pitchFamily="18" charset="0"/>
              </a:rPr>
              <a:t>Explain the statistics and evidence supporting COPD as a significant health issue.</a:t>
            </a:r>
          </a:p>
          <a:p>
            <a:r>
              <a:rPr lang="en-US" sz="1800" dirty="0">
                <a:solidFill>
                  <a:srgbClr val="0E101A"/>
                </a:solidFill>
                <a:effectLst/>
                <a:ea typeface="Times New Roman" panose="02020603050405020304" pitchFamily="18" charset="0"/>
                <a:cs typeface="Times New Roman" panose="02020603050405020304" pitchFamily="18" charset="0"/>
              </a:rPr>
              <a:t>Describe risk factors associated with COPD.</a:t>
            </a:r>
          </a:p>
          <a:p>
            <a:r>
              <a:rPr lang="en-US" sz="1800" dirty="0">
                <a:solidFill>
                  <a:srgbClr val="0E101A"/>
                </a:solidFill>
                <a:effectLst/>
                <a:ea typeface="Times New Roman" panose="02020603050405020304" pitchFamily="18" charset="0"/>
                <a:cs typeface="Times New Roman" panose="02020603050405020304" pitchFamily="18" charset="0"/>
              </a:rPr>
              <a:t>Describe potential gaps in the data used.</a:t>
            </a:r>
          </a:p>
          <a:p>
            <a:r>
              <a:rPr lang="en-US" sz="1800" dirty="0">
                <a:solidFill>
                  <a:srgbClr val="0E101A"/>
                </a:solidFill>
                <a:effectLst/>
                <a:ea typeface="Times New Roman" panose="02020603050405020304" pitchFamily="18" charset="0"/>
                <a:cs typeface="Times New Roman" panose="02020603050405020304" pitchFamily="18" charset="0"/>
              </a:rPr>
              <a:t>Explain social or economic opportunities to control COPD.</a:t>
            </a:r>
            <a:endParaRPr lang="en-US" sz="1800" dirty="0">
              <a:solidFill>
                <a:srgbClr val="0E101A"/>
              </a:solidFill>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 xmlns:p14="http://schemas.microsoft.com/office/powerpoint/2010/main" val="2873608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298FF1B-8034-4C75-9519-7174DA897F28}"/>
              </a:ext>
            </a:extLst>
          </p:cNvPr>
          <p:cNvSpPr>
            <a:spLocks noGrp="1"/>
          </p:cNvSpPr>
          <p:nvPr>
            <p:ph type="title"/>
          </p:nvPr>
        </p:nvSpPr>
        <p:spPr/>
        <p:txBody>
          <a:bodyPr/>
          <a:lstStyle/>
          <a:p>
            <a:r>
              <a:rPr lang="en-US" dirty="0"/>
              <a:t>Air Pollution </a:t>
            </a:r>
          </a:p>
        </p:txBody>
      </p:sp>
      <p:pic>
        <p:nvPicPr>
          <p:cNvPr id="7" name="Content Placeholder 6">
            <a:extLst>
              <a:ext uri="{FF2B5EF4-FFF2-40B4-BE49-F238E27FC236}">
                <a16:creationId xmlns="" xmlns:a16="http://schemas.microsoft.com/office/drawing/2014/main" id="{EFCF1763-1C7C-44F5-B2EC-303FBE729135}"/>
              </a:ext>
            </a:extLst>
          </p:cNvPr>
          <p:cNvPicPr>
            <a:picLocks noGrp="1" noChangeAspect="1"/>
          </p:cNvPicPr>
          <p:nvPr>
            <p:ph idx="1"/>
          </p:nvPr>
        </p:nvPicPr>
        <p:blipFill>
          <a:blip r:embed="rId3"/>
          <a:stretch>
            <a:fillRect/>
          </a:stretch>
        </p:blipFill>
        <p:spPr>
          <a:xfrm>
            <a:off x="411210" y="2350282"/>
            <a:ext cx="5124450" cy="3416300"/>
          </a:xfrm>
        </p:spPr>
      </p:pic>
      <p:sp>
        <p:nvSpPr>
          <p:cNvPr id="9" name="TextBox 8">
            <a:extLst>
              <a:ext uri="{FF2B5EF4-FFF2-40B4-BE49-F238E27FC236}">
                <a16:creationId xmlns="" xmlns:a16="http://schemas.microsoft.com/office/drawing/2014/main" id="{12FF20E3-401E-4D73-B45C-0E3FB549E8BF}"/>
              </a:ext>
            </a:extLst>
          </p:cNvPr>
          <p:cNvSpPr txBox="1"/>
          <p:nvPr/>
        </p:nvSpPr>
        <p:spPr>
          <a:xfrm>
            <a:off x="6217921" y="2616590"/>
            <a:ext cx="5124450" cy="2862322"/>
          </a:xfrm>
          <a:prstGeom prst="rect">
            <a:avLst/>
          </a:prstGeom>
          <a:noFill/>
        </p:spPr>
        <p:txBody>
          <a:bodyPr wrap="square" rtlCol="0">
            <a:spAutoFit/>
          </a:bodyPr>
          <a:lstStyle/>
          <a:p>
            <a:pPr marL="285750" indent="-285750">
              <a:buClr>
                <a:schemeClr val="accent1"/>
              </a:buClr>
              <a:buFont typeface="Wingdings" panose="05000000000000000000" pitchFamily="2" charset="2"/>
              <a:buChar char="Ø"/>
            </a:pPr>
            <a:r>
              <a:rPr lang="en-US" sz="1800" dirty="0">
                <a:solidFill>
                  <a:srgbClr val="0E101A"/>
                </a:solidFill>
                <a:effectLst/>
                <a:ea typeface="Times New Roman" panose="02020603050405020304" pitchFamily="18" charset="0"/>
                <a:cs typeface="Times New Roman" panose="02020603050405020304" pitchFamily="18" charset="0"/>
              </a:rPr>
              <a:t>Air pollution includes exposure to ambient, household, and ozone air pollution.</a:t>
            </a:r>
            <a:endParaRPr lang="en-US" dirty="0">
              <a:solidFill>
                <a:srgbClr val="0E101A"/>
              </a:solidFill>
              <a:ea typeface="Times New Roman" panose="02020603050405020304" pitchFamily="18" charset="0"/>
              <a:cs typeface="Times New Roman" panose="02020603050405020304" pitchFamily="18" charset="0"/>
            </a:endParaRPr>
          </a:p>
          <a:p>
            <a:pPr marL="285750" indent="-285750">
              <a:buClr>
                <a:schemeClr val="accent1"/>
              </a:buClr>
              <a:buFont typeface="Wingdings" panose="05000000000000000000" pitchFamily="2" charset="2"/>
              <a:buChar char="Ø"/>
            </a:pPr>
            <a:r>
              <a:rPr lang="en-US" sz="1800" dirty="0">
                <a:solidFill>
                  <a:srgbClr val="0E101A"/>
                </a:solidFill>
                <a:effectLst/>
                <a:ea typeface="Times New Roman" panose="02020603050405020304" pitchFamily="18" charset="0"/>
                <a:cs typeface="Times New Roman" panose="02020603050405020304" pitchFamily="18" charset="0"/>
              </a:rPr>
              <a:t>Results in disease burden, deaths, and reduced life expectancy.</a:t>
            </a:r>
            <a:endParaRPr lang="en-US" dirty="0">
              <a:solidFill>
                <a:srgbClr val="0E101A"/>
              </a:solidFill>
              <a:ea typeface="Times New Roman" panose="02020603050405020304" pitchFamily="18" charset="0"/>
              <a:cs typeface="Times New Roman" panose="02020603050405020304" pitchFamily="18" charset="0"/>
            </a:endParaRPr>
          </a:p>
          <a:p>
            <a:pPr marL="285750" indent="-285750">
              <a:buClr>
                <a:schemeClr val="accent1"/>
              </a:buClr>
              <a:buFont typeface="Wingdings" panose="05000000000000000000" pitchFamily="2" charset="2"/>
              <a:buChar char="Ø"/>
            </a:pPr>
            <a:r>
              <a:rPr lang="en-US" sz="1800" dirty="0">
                <a:solidFill>
                  <a:srgbClr val="0E101A"/>
                </a:solidFill>
                <a:effectLst/>
                <a:ea typeface="Times New Roman" panose="02020603050405020304" pitchFamily="18" charset="0"/>
                <a:cs typeface="Times New Roman" panose="02020603050405020304" pitchFamily="18" charset="0"/>
              </a:rPr>
              <a:t>In China, air pollution levels surpass the levels provided by WHO air quality guidelines.</a:t>
            </a:r>
            <a:endParaRPr lang="en-US" sz="1800" dirty="0">
              <a:solidFill>
                <a:srgbClr val="0E101A"/>
              </a:solidFill>
              <a:effectLst/>
              <a:ea typeface="Calibri" panose="020F0502020204030204" pitchFamily="34" charset="0"/>
              <a:cs typeface="Times New Roman" panose="02020603050405020304" pitchFamily="18" charset="0"/>
            </a:endParaRPr>
          </a:p>
          <a:p>
            <a:pPr marL="285750" indent="-285750">
              <a:buClr>
                <a:schemeClr val="accent1"/>
              </a:buClr>
              <a:buFont typeface="Wingdings" panose="05000000000000000000" pitchFamily="2" charset="2"/>
              <a:buChar char="Ø"/>
            </a:pPr>
            <a:r>
              <a:rPr lang="en-US" sz="1800" dirty="0">
                <a:solidFill>
                  <a:srgbClr val="0E101A"/>
                </a:solidFill>
                <a:effectLst/>
                <a:ea typeface="Times New Roman" panose="02020603050405020304" pitchFamily="18" charset="0"/>
              </a:rPr>
              <a:t>An example of health issues developing from air pollution is COPD in China.</a:t>
            </a:r>
            <a:endParaRPr lang="en-US" dirty="0"/>
          </a:p>
        </p:txBody>
      </p:sp>
      <p:sp>
        <p:nvSpPr>
          <p:cNvPr id="10" name="TextBox 9">
            <a:extLst>
              <a:ext uri="{FF2B5EF4-FFF2-40B4-BE49-F238E27FC236}">
                <a16:creationId xmlns="" xmlns:a16="http://schemas.microsoft.com/office/drawing/2014/main" id="{62705EB5-15FF-45EE-A0E4-B8925ADF6445}"/>
              </a:ext>
            </a:extLst>
          </p:cNvPr>
          <p:cNvSpPr txBox="1"/>
          <p:nvPr/>
        </p:nvSpPr>
        <p:spPr>
          <a:xfrm>
            <a:off x="411210" y="5884332"/>
            <a:ext cx="3488788" cy="369332"/>
          </a:xfrm>
          <a:prstGeom prst="rect">
            <a:avLst/>
          </a:prstGeom>
          <a:noFill/>
        </p:spPr>
        <p:txBody>
          <a:bodyPr wrap="square" rtlCol="0">
            <a:spAutoFit/>
          </a:bodyPr>
          <a:lstStyle/>
          <a:p>
            <a:r>
              <a:rPr lang="en-US" dirty="0"/>
              <a:t>Istock </a:t>
            </a:r>
          </a:p>
        </p:txBody>
      </p:sp>
    </p:spTree>
    <p:extLst>
      <p:ext uri="{BB962C8B-B14F-4D97-AF65-F5344CB8AC3E}">
        <p14:creationId xmlns="" xmlns:p14="http://schemas.microsoft.com/office/powerpoint/2010/main" val="22193434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4A6FD44-1F0F-4797-A269-56362D5C7021}"/>
              </a:ext>
            </a:extLst>
          </p:cNvPr>
          <p:cNvSpPr>
            <a:spLocks noGrp="1"/>
          </p:cNvSpPr>
          <p:nvPr>
            <p:ph type="title"/>
          </p:nvPr>
        </p:nvSpPr>
        <p:spPr>
          <a:xfrm>
            <a:off x="1154954" y="506437"/>
            <a:ext cx="8825659" cy="1477108"/>
          </a:xfrm>
        </p:spPr>
        <p:txBody>
          <a:bodyPr/>
          <a:lstStyle/>
          <a:p>
            <a:r>
              <a:rPr lang="en-US" dirty="0"/>
              <a:t>Chronic Obstructive Pulmonary Disease (COPD) as a Major Health Issue</a:t>
            </a:r>
          </a:p>
        </p:txBody>
      </p:sp>
      <p:sp>
        <p:nvSpPr>
          <p:cNvPr id="3" name="Content Placeholder 2">
            <a:extLst>
              <a:ext uri="{FF2B5EF4-FFF2-40B4-BE49-F238E27FC236}">
                <a16:creationId xmlns="" xmlns:a16="http://schemas.microsoft.com/office/drawing/2014/main" id="{721F67D7-04CA-4279-8FB2-3ECDEF85B1F5}"/>
              </a:ext>
            </a:extLst>
          </p:cNvPr>
          <p:cNvSpPr>
            <a:spLocks noGrp="1"/>
          </p:cNvSpPr>
          <p:nvPr>
            <p:ph idx="1"/>
          </p:nvPr>
        </p:nvSpPr>
        <p:spPr/>
        <p:txBody>
          <a:bodyPr/>
          <a:lstStyle/>
          <a:p>
            <a:r>
              <a:rPr lang="en-US" sz="1800" dirty="0">
                <a:solidFill>
                  <a:srgbClr val="0E101A"/>
                </a:solidFill>
                <a:effectLst/>
                <a:ea typeface="Times New Roman" panose="02020603050405020304" pitchFamily="18" charset="0"/>
                <a:cs typeface="Times New Roman" panose="02020603050405020304" pitchFamily="18" charset="0"/>
              </a:rPr>
              <a:t>One of the top three leading causes of death in China is COPD.</a:t>
            </a:r>
            <a:endParaRPr lang="en-US" dirty="0">
              <a:solidFill>
                <a:srgbClr val="0E101A"/>
              </a:solidFill>
              <a:ea typeface="Times New Roman" panose="02020603050405020304" pitchFamily="18" charset="0"/>
              <a:cs typeface="Times New Roman" panose="02020603050405020304" pitchFamily="18" charset="0"/>
            </a:endParaRPr>
          </a:p>
          <a:p>
            <a:r>
              <a:rPr lang="en-US" sz="1800" dirty="0">
                <a:solidFill>
                  <a:srgbClr val="0E101A"/>
                </a:solidFill>
                <a:effectLst/>
                <a:ea typeface="Times New Roman" panose="02020603050405020304" pitchFamily="18" charset="0"/>
                <a:cs typeface="Times New Roman" panose="02020603050405020304" pitchFamily="18" charset="0"/>
              </a:rPr>
              <a:t>Lastly, COPD forms 100% of all deaths resulting from ambient ozone pollution per 100,000.</a:t>
            </a:r>
            <a:endParaRPr lang="en-US" dirty="0">
              <a:solidFill>
                <a:srgbClr val="0E101A"/>
              </a:solidFill>
              <a:ea typeface="Times New Roman" panose="02020603050405020304" pitchFamily="18" charset="0"/>
              <a:cs typeface="Times New Roman" panose="02020603050405020304" pitchFamily="18" charset="0"/>
            </a:endParaRPr>
          </a:p>
          <a:p>
            <a:r>
              <a:rPr lang="en-US" sz="1800" dirty="0">
                <a:solidFill>
                  <a:srgbClr val="0E101A"/>
                </a:solidFill>
                <a:effectLst/>
                <a:ea typeface="Times New Roman" panose="02020603050405020304" pitchFamily="18" charset="0"/>
                <a:cs typeface="Times New Roman" panose="02020603050405020304" pitchFamily="18" charset="0"/>
              </a:rPr>
              <a:t>Studies indicate that COPD is more prevalent in men, with 7.76% compared to women with 4.07%.</a:t>
            </a:r>
            <a:endParaRPr lang="en-US" dirty="0">
              <a:solidFill>
                <a:srgbClr val="0E101A"/>
              </a:solidFill>
              <a:ea typeface="Times New Roman" panose="02020603050405020304" pitchFamily="18" charset="0"/>
              <a:cs typeface="Times New Roman" panose="02020603050405020304" pitchFamily="18" charset="0"/>
            </a:endParaRPr>
          </a:p>
          <a:p>
            <a:r>
              <a:rPr lang="en-US" sz="1800" dirty="0">
                <a:solidFill>
                  <a:srgbClr val="0E101A"/>
                </a:solidFill>
                <a:effectLst/>
                <a:ea typeface="Times New Roman" panose="02020603050405020304" pitchFamily="18" charset="0"/>
                <a:cs typeface="Times New Roman" panose="02020603050405020304" pitchFamily="18" charset="0"/>
              </a:rPr>
              <a:t>COPD leads to strain on people's health and also the state's financial spending.</a:t>
            </a:r>
            <a:endParaRPr lang="en-US" sz="1800" dirty="0">
              <a:solidFill>
                <a:srgbClr val="0E101A"/>
              </a:solidFill>
              <a:effectLst/>
              <a:ea typeface="Calibri" panose="020F0502020204030204" pitchFamily="34" charset="0"/>
              <a:cs typeface="Times New Roman" panose="02020603050405020304" pitchFamily="18" charset="0"/>
            </a:endParaRPr>
          </a:p>
          <a:p>
            <a:r>
              <a:rPr lang="en-US" sz="1800" dirty="0">
                <a:solidFill>
                  <a:srgbClr val="0E101A"/>
                </a:solidFill>
                <a:effectLst/>
                <a:ea typeface="Times New Roman" panose="02020603050405020304" pitchFamily="18" charset="0"/>
              </a:rPr>
              <a:t>The treatment and management of COPD account for about 33% of all local average income.</a:t>
            </a:r>
            <a:endParaRPr lang="en-US" dirty="0"/>
          </a:p>
        </p:txBody>
      </p:sp>
    </p:spTree>
    <p:extLst>
      <p:ext uri="{BB962C8B-B14F-4D97-AF65-F5344CB8AC3E}">
        <p14:creationId xmlns="" xmlns:p14="http://schemas.microsoft.com/office/powerpoint/2010/main" val="2897474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065D29-4DEE-4318-BB18-D65BB00E3036}"/>
              </a:ext>
            </a:extLst>
          </p:cNvPr>
          <p:cNvSpPr>
            <a:spLocks noGrp="1"/>
          </p:cNvSpPr>
          <p:nvPr>
            <p:ph type="title"/>
          </p:nvPr>
        </p:nvSpPr>
        <p:spPr/>
        <p:txBody>
          <a:bodyPr/>
          <a:lstStyle/>
          <a:p>
            <a:r>
              <a:rPr lang="en-US" dirty="0"/>
              <a:t>Risk Factors Related to COPD</a:t>
            </a:r>
          </a:p>
        </p:txBody>
      </p:sp>
      <p:pic>
        <p:nvPicPr>
          <p:cNvPr id="5" name="Content Placeholder 4">
            <a:extLst>
              <a:ext uri="{FF2B5EF4-FFF2-40B4-BE49-F238E27FC236}">
                <a16:creationId xmlns="" xmlns:a16="http://schemas.microsoft.com/office/drawing/2014/main" id="{36932550-9D9D-41A7-90A7-659B96BDF3F0}"/>
              </a:ext>
            </a:extLst>
          </p:cNvPr>
          <p:cNvPicPr>
            <a:picLocks noGrp="1" noChangeAspect="1"/>
          </p:cNvPicPr>
          <p:nvPr>
            <p:ph idx="1"/>
          </p:nvPr>
        </p:nvPicPr>
        <p:blipFill>
          <a:blip r:embed="rId3"/>
          <a:stretch>
            <a:fillRect/>
          </a:stretch>
        </p:blipFill>
        <p:spPr>
          <a:xfrm>
            <a:off x="491630" y="2468032"/>
            <a:ext cx="6073422" cy="3416300"/>
          </a:xfrm>
        </p:spPr>
      </p:pic>
      <p:sp>
        <p:nvSpPr>
          <p:cNvPr id="6" name="TextBox 5">
            <a:extLst>
              <a:ext uri="{FF2B5EF4-FFF2-40B4-BE49-F238E27FC236}">
                <a16:creationId xmlns="" xmlns:a16="http://schemas.microsoft.com/office/drawing/2014/main" id="{F43C8E98-C261-42A5-AE38-0C8E6D894B53}"/>
              </a:ext>
            </a:extLst>
          </p:cNvPr>
          <p:cNvSpPr txBox="1"/>
          <p:nvPr/>
        </p:nvSpPr>
        <p:spPr>
          <a:xfrm>
            <a:off x="6752492" y="2468032"/>
            <a:ext cx="4947878" cy="3693319"/>
          </a:xfrm>
          <a:prstGeom prst="rect">
            <a:avLst/>
          </a:prstGeom>
          <a:noFill/>
        </p:spPr>
        <p:txBody>
          <a:bodyPr wrap="square" rtlCol="0">
            <a:spAutoFit/>
          </a:bodyPr>
          <a:lstStyle/>
          <a:p>
            <a:pPr marL="285750" indent="-285750">
              <a:buClr>
                <a:schemeClr val="accent1"/>
              </a:buClr>
              <a:buFont typeface="Wingdings" panose="05000000000000000000" pitchFamily="2" charset="2"/>
              <a:buChar char="Ø"/>
            </a:pPr>
            <a:r>
              <a:rPr lang="en-US" sz="1800" dirty="0">
                <a:solidFill>
                  <a:srgbClr val="0E101A"/>
                </a:solidFill>
                <a:effectLst/>
                <a:ea typeface="Times New Roman" panose="02020603050405020304" pitchFamily="18" charset="0"/>
                <a:cs typeface="Times New Roman" panose="02020603050405020304" pitchFamily="18" charset="0"/>
              </a:rPr>
              <a:t>One of the significant risk factors is exposure to solid and biomass fuel usage.</a:t>
            </a:r>
          </a:p>
          <a:p>
            <a:pPr marL="285750" indent="-285750">
              <a:buClr>
                <a:schemeClr val="accent1"/>
              </a:buClr>
              <a:buFont typeface="Wingdings" panose="05000000000000000000" pitchFamily="2" charset="2"/>
              <a:buChar char="Ø"/>
            </a:pPr>
            <a:r>
              <a:rPr lang="en-US" sz="1800" dirty="0">
                <a:solidFill>
                  <a:srgbClr val="0E101A"/>
                </a:solidFill>
                <a:effectLst/>
                <a:ea typeface="Times New Roman" panose="02020603050405020304" pitchFamily="18" charset="0"/>
                <a:cs typeface="Times New Roman" panose="02020603050405020304" pitchFamily="18" charset="0"/>
              </a:rPr>
              <a:t>Another risk is exposure to tobacco, which contributes to the development of COPD.</a:t>
            </a:r>
          </a:p>
          <a:p>
            <a:pPr marL="285750" indent="-285750">
              <a:buClr>
                <a:schemeClr val="accent1"/>
              </a:buClr>
              <a:buFont typeface="Wingdings" panose="05000000000000000000" pitchFamily="2" charset="2"/>
              <a:buChar char="Ø"/>
            </a:pPr>
            <a:r>
              <a:rPr lang="en-US" sz="1800" dirty="0">
                <a:solidFill>
                  <a:srgbClr val="0E101A"/>
                </a:solidFill>
                <a:effectLst/>
                <a:ea typeface="Times New Roman" panose="02020603050405020304" pitchFamily="18" charset="0"/>
                <a:cs typeface="Times New Roman" panose="02020603050405020304" pitchFamily="18" charset="0"/>
              </a:rPr>
              <a:t>Having a low BMI is also a risk factor related to COPD.</a:t>
            </a:r>
          </a:p>
          <a:p>
            <a:pPr marL="285750" indent="-285750">
              <a:buClr>
                <a:schemeClr val="accent1"/>
              </a:buClr>
              <a:buFont typeface="Wingdings" panose="05000000000000000000" pitchFamily="2" charset="2"/>
              <a:buChar char="Ø"/>
            </a:pPr>
            <a:r>
              <a:rPr lang="en-US" sz="1800" dirty="0">
                <a:solidFill>
                  <a:srgbClr val="0E101A"/>
                </a:solidFill>
                <a:effectLst/>
                <a:ea typeface="Times New Roman" panose="02020603050405020304" pitchFamily="18" charset="0"/>
                <a:cs typeface="Times New Roman" panose="02020603050405020304" pitchFamily="18" charset="0"/>
              </a:rPr>
              <a:t>A family history of respiratory diseases puts one at the risk of developing COPD.</a:t>
            </a:r>
            <a:endParaRPr lang="en-US" sz="1800" dirty="0">
              <a:solidFill>
                <a:srgbClr val="0E101A"/>
              </a:solidFill>
              <a:effectLst/>
              <a:ea typeface="Calibri" panose="020F0502020204030204" pitchFamily="34" charset="0"/>
              <a:cs typeface="Times New Roman" panose="02020603050405020304" pitchFamily="18" charset="0"/>
            </a:endParaRPr>
          </a:p>
          <a:p>
            <a:pPr marL="285750" indent="-285750">
              <a:buClr>
                <a:schemeClr val="accent1"/>
              </a:buClr>
              <a:buFont typeface="Wingdings" panose="05000000000000000000" pitchFamily="2" charset="2"/>
              <a:buChar char="Ø"/>
            </a:pPr>
            <a:r>
              <a:rPr lang="en-US" sz="1800" dirty="0">
                <a:solidFill>
                  <a:srgbClr val="0E101A"/>
                </a:solidFill>
                <a:effectLst/>
                <a:ea typeface="Times New Roman" panose="02020603050405020304" pitchFamily="18" charset="0"/>
              </a:rPr>
              <a:t>Age and gender are also risk factors associated with COPD.</a:t>
            </a:r>
            <a:endParaRPr lang="en-US" dirty="0"/>
          </a:p>
        </p:txBody>
      </p:sp>
      <p:sp>
        <p:nvSpPr>
          <p:cNvPr id="7" name="TextBox 6">
            <a:extLst>
              <a:ext uri="{FF2B5EF4-FFF2-40B4-BE49-F238E27FC236}">
                <a16:creationId xmlns="" xmlns:a16="http://schemas.microsoft.com/office/drawing/2014/main" id="{6149F75C-553B-453B-9C4D-7C472A959272}"/>
              </a:ext>
            </a:extLst>
          </p:cNvPr>
          <p:cNvSpPr txBox="1"/>
          <p:nvPr/>
        </p:nvSpPr>
        <p:spPr>
          <a:xfrm>
            <a:off x="491630" y="5934670"/>
            <a:ext cx="6260862" cy="923330"/>
          </a:xfrm>
          <a:prstGeom prst="rect">
            <a:avLst/>
          </a:prstGeom>
          <a:noFill/>
        </p:spPr>
        <p:txBody>
          <a:bodyPr wrap="square" rtlCol="0">
            <a:spAutoFit/>
          </a:bodyPr>
          <a:lstStyle/>
          <a:p>
            <a:r>
              <a:rPr lang="en-US" dirty="0"/>
              <a:t>https://www.hks.harvard.edu/faculty-research/policy-topics/health/report-sadness-triggers-addictive-behavior</a:t>
            </a:r>
          </a:p>
        </p:txBody>
      </p:sp>
    </p:spTree>
    <p:extLst>
      <p:ext uri="{BB962C8B-B14F-4D97-AF65-F5344CB8AC3E}">
        <p14:creationId xmlns="" xmlns:p14="http://schemas.microsoft.com/office/powerpoint/2010/main" val="4291657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6C07E7-C79B-48F7-9960-000EC9B2594B}"/>
              </a:ext>
            </a:extLst>
          </p:cNvPr>
          <p:cNvSpPr>
            <a:spLocks noGrp="1"/>
          </p:cNvSpPr>
          <p:nvPr>
            <p:ph type="title"/>
          </p:nvPr>
        </p:nvSpPr>
        <p:spPr/>
        <p:txBody>
          <a:bodyPr/>
          <a:lstStyle/>
          <a:p>
            <a:r>
              <a:rPr lang="en-US" dirty="0"/>
              <a:t>Gaps in Data Used</a:t>
            </a:r>
          </a:p>
        </p:txBody>
      </p:sp>
      <p:sp>
        <p:nvSpPr>
          <p:cNvPr id="3" name="Content Placeholder 2">
            <a:extLst>
              <a:ext uri="{FF2B5EF4-FFF2-40B4-BE49-F238E27FC236}">
                <a16:creationId xmlns="" xmlns:a16="http://schemas.microsoft.com/office/drawing/2014/main" id="{44D5AE63-F3F0-467E-BFA5-C86E0F4EE09A}"/>
              </a:ext>
            </a:extLst>
          </p:cNvPr>
          <p:cNvSpPr>
            <a:spLocks noGrp="1"/>
          </p:cNvSpPr>
          <p:nvPr>
            <p:ph idx="1"/>
          </p:nvPr>
        </p:nvSpPr>
        <p:spPr/>
        <p:txBody>
          <a:bodyPr/>
          <a:lstStyle/>
          <a:p>
            <a:r>
              <a:rPr lang="en-US" sz="1800" dirty="0">
                <a:solidFill>
                  <a:srgbClr val="0E101A"/>
                </a:solidFill>
                <a:effectLst/>
                <a:ea typeface="Times New Roman" panose="02020603050405020304" pitchFamily="18" charset="0"/>
                <a:cs typeface="Times New Roman" panose="02020603050405020304" pitchFamily="18" charset="0"/>
              </a:rPr>
              <a:t>Ground monitoring of PM2.5 is based on estimates since the available ground measurements are of recent years.</a:t>
            </a:r>
          </a:p>
          <a:p>
            <a:r>
              <a:rPr lang="en-US" sz="1800" dirty="0">
                <a:solidFill>
                  <a:srgbClr val="0E101A"/>
                </a:solidFill>
                <a:effectLst/>
                <a:ea typeface="Times New Roman" panose="02020603050405020304" pitchFamily="18" charset="0"/>
                <a:cs typeface="Times New Roman" panose="02020603050405020304" pitchFamily="18" charset="0"/>
              </a:rPr>
              <a:t>The disease burden was estimated at the province level irrespective of variations in the provinces in the provinces.</a:t>
            </a:r>
            <a:endParaRPr lang="en-US" sz="1800" dirty="0">
              <a:solidFill>
                <a:srgbClr val="0E101A"/>
              </a:solidFill>
              <a:effectLst/>
              <a:ea typeface="Calibri" panose="020F0502020204030204" pitchFamily="34" charset="0"/>
              <a:cs typeface="Times New Roman" panose="02020603050405020304" pitchFamily="18" charset="0"/>
            </a:endParaRPr>
          </a:p>
          <a:p>
            <a:r>
              <a:rPr lang="en-US" sz="1800" dirty="0">
                <a:solidFill>
                  <a:srgbClr val="0E101A"/>
                </a:solidFill>
                <a:effectLst/>
                <a:ea typeface="Times New Roman" panose="02020603050405020304" pitchFamily="18" charset="0"/>
              </a:rPr>
              <a:t>Statistics used on household pollution were only based on solid fuel for cooking and not heating.</a:t>
            </a:r>
            <a:endParaRPr lang="en-US" dirty="0"/>
          </a:p>
        </p:txBody>
      </p:sp>
    </p:spTree>
    <p:extLst>
      <p:ext uri="{BB962C8B-B14F-4D97-AF65-F5344CB8AC3E}">
        <p14:creationId xmlns="" xmlns:p14="http://schemas.microsoft.com/office/powerpoint/2010/main" val="1055764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A565817-2F58-4F21-AB13-CF0EEEA13CDE}"/>
              </a:ext>
            </a:extLst>
          </p:cNvPr>
          <p:cNvSpPr>
            <a:spLocks noGrp="1"/>
          </p:cNvSpPr>
          <p:nvPr>
            <p:ph type="title"/>
          </p:nvPr>
        </p:nvSpPr>
        <p:spPr>
          <a:xfrm>
            <a:off x="1154954" y="703385"/>
            <a:ext cx="8825659" cy="977247"/>
          </a:xfrm>
        </p:spPr>
        <p:txBody>
          <a:bodyPr/>
          <a:lstStyle/>
          <a:p>
            <a:r>
              <a:rPr lang="en-US" dirty="0"/>
              <a:t>Social and Economic Opportunities to Control COPD</a:t>
            </a:r>
          </a:p>
        </p:txBody>
      </p:sp>
      <p:sp>
        <p:nvSpPr>
          <p:cNvPr id="3" name="Content Placeholder 2">
            <a:extLst>
              <a:ext uri="{FF2B5EF4-FFF2-40B4-BE49-F238E27FC236}">
                <a16:creationId xmlns="" xmlns:a16="http://schemas.microsoft.com/office/drawing/2014/main" id="{72F2C7CE-5E49-487E-9242-02184DDD8B7E}"/>
              </a:ext>
            </a:extLst>
          </p:cNvPr>
          <p:cNvSpPr>
            <a:spLocks noGrp="1"/>
          </p:cNvSpPr>
          <p:nvPr>
            <p:ph idx="1"/>
          </p:nvPr>
        </p:nvSpPr>
        <p:spPr/>
        <p:txBody>
          <a:bodyPr/>
          <a:lstStyle/>
          <a:p>
            <a:pPr marL="0" marR="0">
              <a:lnSpc>
                <a:spcPct val="115000"/>
              </a:lnSpc>
              <a:spcBef>
                <a:spcPts val="0"/>
              </a:spcBef>
              <a:spcAft>
                <a:spcPts val="0"/>
              </a:spcAft>
            </a:pPr>
            <a:r>
              <a:rPr lang="en-US" sz="1800" dirty="0">
                <a:solidFill>
                  <a:srgbClr val="0E101A"/>
                </a:solidFill>
                <a:effectLst/>
                <a:ea typeface="Times New Roman" panose="02020603050405020304" pitchFamily="18" charset="0"/>
                <a:cs typeface="Times New Roman" panose="02020603050405020304" pitchFamily="18" charset="0"/>
              </a:rPr>
              <a:t>Air pollution contributes to COPD development; therefore, opportunities to control should be based on reducing air pollution.</a:t>
            </a:r>
            <a:endParaRPr lang="en-US" dirty="0">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dirty="0">
                <a:solidFill>
                  <a:srgbClr val="0E101A"/>
                </a:solidFill>
                <a:effectLst/>
                <a:ea typeface="Times New Roman" panose="02020603050405020304" pitchFamily="18" charset="0"/>
                <a:cs typeface="Times New Roman" panose="02020603050405020304" pitchFamily="18" charset="0"/>
              </a:rPr>
              <a:t>Using environmentally friendly sources of energy in households.</a:t>
            </a:r>
            <a:endParaRPr lang="en-US" dirty="0">
              <a:solidFill>
                <a:srgbClr val="0E101A"/>
              </a:solidFill>
              <a:ea typeface="Times New Roman" panose="02020603050405020304" pitchFamily="18" charset="0"/>
              <a:cs typeface="Times New Roman" panose="02020603050405020304" pitchFamily="18" charset="0"/>
            </a:endParaRPr>
          </a:p>
          <a:p>
            <a:pPr marL="0" marR="0">
              <a:lnSpc>
                <a:spcPct val="115000"/>
              </a:lnSpc>
              <a:spcBef>
                <a:spcPts val="0"/>
              </a:spcBef>
              <a:spcAft>
                <a:spcPts val="0"/>
              </a:spcAft>
            </a:pPr>
            <a:r>
              <a:rPr lang="en-US" sz="1800" dirty="0">
                <a:solidFill>
                  <a:srgbClr val="0E101A"/>
                </a:solidFill>
                <a:effectLst/>
                <a:ea typeface="Times New Roman" panose="02020603050405020304" pitchFamily="18" charset="0"/>
                <a:cs typeface="Times New Roman" panose="02020603050405020304" pitchFamily="18" charset="0"/>
              </a:rPr>
              <a:t>Developing economic activities that reduce air pollution, such as reducing the use of cigarettes.</a:t>
            </a:r>
            <a:endParaRPr lang="en-US" sz="1800" dirty="0">
              <a:solidFill>
                <a:srgbClr val="0E101A"/>
              </a:solidFill>
              <a:effectLst/>
              <a:ea typeface="Calibri" panose="020F0502020204030204" pitchFamily="34" charset="0"/>
              <a:cs typeface="Times New Roman" panose="02020603050405020304" pitchFamily="18" charset="0"/>
            </a:endParaRPr>
          </a:p>
          <a:p>
            <a:r>
              <a:rPr lang="en-US" sz="1800" dirty="0">
                <a:solidFill>
                  <a:srgbClr val="0E101A"/>
                </a:solidFill>
                <a:effectLst/>
                <a:ea typeface="Times New Roman" panose="02020603050405020304" pitchFamily="18" charset="0"/>
              </a:rPr>
              <a:t>Availing affordable healthcare services to patients with the condition.</a:t>
            </a:r>
            <a:endParaRPr lang="en-US" dirty="0"/>
          </a:p>
        </p:txBody>
      </p:sp>
    </p:spTree>
    <p:extLst>
      <p:ext uri="{BB962C8B-B14F-4D97-AF65-F5344CB8AC3E}">
        <p14:creationId xmlns="" xmlns:p14="http://schemas.microsoft.com/office/powerpoint/2010/main" val="1325950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CB5AAC-1D47-4BBA-904B-A54582609593}"/>
              </a:ext>
            </a:extLst>
          </p:cNvPr>
          <p:cNvSpPr>
            <a:spLocks noGrp="1"/>
          </p:cNvSpPr>
          <p:nvPr>
            <p:ph type="title"/>
          </p:nvPr>
        </p:nvSpPr>
        <p:spPr>
          <a:xfrm>
            <a:off x="1154954" y="838200"/>
            <a:ext cx="8825659" cy="842432"/>
          </a:xfrm>
        </p:spPr>
        <p:txBody>
          <a:bodyPr/>
          <a:lstStyle/>
          <a:p>
            <a:r>
              <a:rPr lang="en-US" dirty="0"/>
              <a:t>Points of Interest in Air Pollution</a:t>
            </a:r>
          </a:p>
        </p:txBody>
      </p:sp>
      <p:sp>
        <p:nvSpPr>
          <p:cNvPr id="3" name="Content Placeholder 2">
            <a:extLst>
              <a:ext uri="{FF2B5EF4-FFF2-40B4-BE49-F238E27FC236}">
                <a16:creationId xmlns="" xmlns:a16="http://schemas.microsoft.com/office/drawing/2014/main" id="{3FEF7BDB-3843-44E3-876B-C7E03EF60044}"/>
              </a:ext>
            </a:extLst>
          </p:cNvPr>
          <p:cNvSpPr>
            <a:spLocks noGrp="1"/>
          </p:cNvSpPr>
          <p:nvPr>
            <p:ph idx="1"/>
          </p:nvPr>
        </p:nvSpPr>
        <p:spPr/>
        <p:txBody>
          <a:bodyPr/>
          <a:lstStyle/>
          <a:p>
            <a:r>
              <a:rPr lang="en-US" sz="1800" dirty="0">
                <a:solidFill>
                  <a:srgbClr val="0E101A"/>
                </a:solidFill>
                <a:effectLst/>
                <a:ea typeface="Times New Roman" panose="02020603050405020304" pitchFamily="18" charset="0"/>
                <a:cs typeface="Times New Roman" panose="02020603050405020304" pitchFamily="18" charset="0"/>
              </a:rPr>
              <a:t>Air pollution is a global concern.</a:t>
            </a:r>
          </a:p>
          <a:p>
            <a:r>
              <a:rPr lang="en-US" sz="1800" dirty="0">
                <a:solidFill>
                  <a:srgbClr val="0E101A"/>
                </a:solidFill>
                <a:effectLst/>
                <a:ea typeface="Times New Roman" panose="02020603050405020304" pitchFamily="18" charset="0"/>
                <a:cs typeface="Times New Roman" panose="02020603050405020304" pitchFamily="18" charset="0"/>
              </a:rPr>
              <a:t>Methods of reducing air pollution in China according to WHO air quality guidelines.</a:t>
            </a:r>
          </a:p>
          <a:p>
            <a:r>
              <a:rPr lang="en-US" sz="1800" dirty="0">
                <a:solidFill>
                  <a:srgbClr val="0E101A"/>
                </a:solidFill>
                <a:effectLst/>
                <a:ea typeface="Times New Roman" panose="02020603050405020304" pitchFamily="18" charset="0"/>
                <a:cs typeface="Times New Roman" panose="02020603050405020304" pitchFamily="18" charset="0"/>
              </a:rPr>
              <a:t>Failure to provide mitigation measures will influence the achievement of SDGs.</a:t>
            </a:r>
            <a:endParaRPr lang="en-US" sz="1800" dirty="0">
              <a:solidFill>
                <a:srgbClr val="0E101A"/>
              </a:solidFill>
              <a:effectLst/>
              <a:ea typeface="Calibri" panose="020F0502020204030204" pitchFamily="34" charset="0"/>
              <a:cs typeface="Times New Roman" panose="02020603050405020304" pitchFamily="18" charset="0"/>
            </a:endParaRPr>
          </a:p>
          <a:p>
            <a:r>
              <a:rPr lang="en-US" sz="1800" dirty="0">
                <a:solidFill>
                  <a:srgbClr val="0E101A"/>
                </a:solidFill>
                <a:effectLst/>
                <a:ea typeface="Times New Roman" panose="02020603050405020304" pitchFamily="18" charset="0"/>
              </a:rPr>
              <a:t>Air pollution negatively impacts the health of the people, which defines the prosperity of a nation.</a:t>
            </a:r>
            <a:endParaRPr lang="en-US" dirty="0"/>
          </a:p>
        </p:txBody>
      </p:sp>
    </p:spTree>
    <p:extLst>
      <p:ext uri="{BB962C8B-B14F-4D97-AF65-F5344CB8AC3E}">
        <p14:creationId xmlns="" xmlns:p14="http://schemas.microsoft.com/office/powerpoint/2010/main" val="4245433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F3C291-AE99-4C15-B934-3EE40C92D28D}"/>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 xmlns:a16="http://schemas.microsoft.com/office/drawing/2014/main" id="{8406526A-1C09-4FB2-A35D-1165159CADA1}"/>
              </a:ext>
            </a:extLst>
          </p:cNvPr>
          <p:cNvSpPr>
            <a:spLocks noGrp="1"/>
          </p:cNvSpPr>
          <p:nvPr>
            <p:ph idx="1"/>
          </p:nvPr>
        </p:nvSpPr>
        <p:spPr/>
        <p:txBody>
          <a:bodyPr/>
          <a:lstStyle/>
          <a:p>
            <a:r>
              <a:rPr lang="en-US" b="0" i="0" dirty="0">
                <a:solidFill>
                  <a:srgbClr val="222222"/>
                </a:solidFill>
                <a:effectLst/>
              </a:rPr>
              <a:t>Cohen, A. J., Brauer, M., Burnett, R., Anderson, H. R., Frostad, J., Estep, K., ... &amp; Feigin, V. (2017). Estimates and 25-year trends of the global burden of disease attributable to ambient air pollution: an analysis of data from the Global Burden of Diseases Study 2015. </a:t>
            </a:r>
            <a:r>
              <a:rPr lang="en-US" b="0" i="1" dirty="0">
                <a:solidFill>
                  <a:srgbClr val="222222"/>
                </a:solidFill>
                <a:effectLst/>
              </a:rPr>
              <a:t>The Lancet</a:t>
            </a:r>
            <a:r>
              <a:rPr lang="en-US" b="0" i="0" dirty="0">
                <a:solidFill>
                  <a:srgbClr val="222222"/>
                </a:solidFill>
                <a:effectLst/>
              </a:rPr>
              <a:t>, </a:t>
            </a:r>
            <a:r>
              <a:rPr lang="en-US" b="0" i="1" dirty="0">
                <a:solidFill>
                  <a:srgbClr val="222222"/>
                </a:solidFill>
                <a:effectLst/>
              </a:rPr>
              <a:t>389</a:t>
            </a:r>
            <a:r>
              <a:rPr lang="en-US" b="0" i="0" dirty="0">
                <a:solidFill>
                  <a:srgbClr val="222222"/>
                </a:solidFill>
                <a:effectLst/>
              </a:rPr>
              <a:t>(10082), 1907-1918.</a:t>
            </a:r>
          </a:p>
          <a:p>
            <a:r>
              <a:rPr lang="en-US" b="0" i="0" dirty="0">
                <a:solidFill>
                  <a:srgbClr val="222222"/>
                </a:solidFill>
                <a:effectLst/>
              </a:rPr>
              <a:t>Yin, P., Brauer, M., Cohen, A. J., Wang, H., Li, J., Burnett, R. T., ... &amp; Frostad, J. (2020). The effect of air pollution on deaths, disease burden, and life expectancy across China and its provinces, 1990–2017: an analysis for the Global Burden of Disease Study 2017. </a:t>
            </a:r>
            <a:r>
              <a:rPr lang="en-US" b="0" i="1" dirty="0">
                <a:solidFill>
                  <a:srgbClr val="222222"/>
                </a:solidFill>
                <a:effectLst/>
              </a:rPr>
              <a:t>The Lancet Planetary Health</a:t>
            </a:r>
            <a:r>
              <a:rPr lang="en-US" b="0" i="0" dirty="0">
                <a:solidFill>
                  <a:srgbClr val="222222"/>
                </a:solidFill>
                <a:effectLst/>
              </a:rPr>
              <a:t>.</a:t>
            </a:r>
          </a:p>
          <a:p>
            <a:r>
              <a:rPr lang="en-US" b="0" i="0" dirty="0">
                <a:solidFill>
                  <a:srgbClr val="222222"/>
                </a:solidFill>
                <a:effectLst/>
              </a:rPr>
              <a:t>Zhu, B., Wang, Y., Ming, J., Chen, W., &amp; Zhang, L. (2018). Disease burden of COPD in China: a systematic review. </a:t>
            </a:r>
            <a:r>
              <a:rPr lang="en-US" b="0" i="1" dirty="0">
                <a:solidFill>
                  <a:srgbClr val="222222"/>
                </a:solidFill>
                <a:effectLst/>
              </a:rPr>
              <a:t>International Journal of Chronic Obstructive Pulmonary Disease</a:t>
            </a:r>
            <a:r>
              <a:rPr lang="en-US" b="0" i="0" dirty="0">
                <a:solidFill>
                  <a:srgbClr val="222222"/>
                </a:solidFill>
                <a:effectLst/>
              </a:rPr>
              <a:t>, </a:t>
            </a:r>
            <a:r>
              <a:rPr lang="en-US" b="0" i="1" dirty="0">
                <a:solidFill>
                  <a:srgbClr val="222222"/>
                </a:solidFill>
                <a:effectLst/>
              </a:rPr>
              <a:t>13</a:t>
            </a:r>
            <a:r>
              <a:rPr lang="en-US" b="0" i="0" dirty="0">
                <a:solidFill>
                  <a:srgbClr val="222222"/>
                </a:solidFill>
                <a:effectLst/>
              </a:rPr>
              <a:t>, 1353.</a:t>
            </a:r>
            <a:endParaRPr lang="en-US" dirty="0"/>
          </a:p>
        </p:txBody>
      </p:sp>
    </p:spTree>
    <p:extLst>
      <p:ext uri="{BB962C8B-B14F-4D97-AF65-F5344CB8AC3E}">
        <p14:creationId xmlns="" xmlns:p14="http://schemas.microsoft.com/office/powerpoint/2010/main" val="583259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{D1E3A666-66AE-4AE8-BF32-B25A84B3AE2C}tf02900722</Template>
  <TotalTime>194</TotalTime>
  <Words>918</Words>
  <Application>Microsoft Office PowerPoint</Application>
  <PresentationFormat>Custom</PresentationFormat>
  <Paragraphs>63</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Ion Boardroom</vt:lpstr>
      <vt:lpstr>Evaluating a Global Health Issue</vt:lpstr>
      <vt:lpstr>Objectives </vt:lpstr>
      <vt:lpstr>Air Pollution </vt:lpstr>
      <vt:lpstr>Chronic Obstructive Pulmonary Disease (COPD) as a Major Health Issue</vt:lpstr>
      <vt:lpstr>Risk Factors Related to COPD</vt:lpstr>
      <vt:lpstr>Gaps in Data Used</vt:lpstr>
      <vt:lpstr>Social and Economic Opportunities to Control COPD</vt:lpstr>
      <vt:lpstr>Points of Interest in Air Pollution</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Evaluating a Global Health Issue</dc:title>
  <dc:creator>MAB</dc:creator>
  <cp:lastModifiedBy>ADM</cp:lastModifiedBy>
  <cp:revision>10</cp:revision>
  <dcterms:created xsi:type="dcterms:W3CDTF">2020-09-07T08:14:05Z</dcterms:created>
  <dcterms:modified xsi:type="dcterms:W3CDTF">2020-09-07T18:08:09Z</dcterms:modified>
</cp:coreProperties>
</file>